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C48EF-B9DB-4E24-8622-E06074E4311A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B9C83-2CDA-417F-B5A0-ED5010F617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413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B9C83-2CDA-417F-B5A0-ED5010F6174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61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D17FA3B-C404-4317-B0BC-953931111309}" type="datetimeFigureOut">
              <a:rPr lang="pl-PL" smtClean="0"/>
              <a:t>13.05.2020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4PTBvdqGpk&amp;feature=youtu.b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youtu.be/beenqSbMZo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youtu.be/NC2nfCvzG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youtu.be/N9Ea3YYAGB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5g7NEdF2H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youtu.be/Mk-5yE_uym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youtu.be/DLtvnRvzTs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7200" dirty="0" smtClean="0">
                <a:latin typeface="Bookman Old Style" panose="02050604050505020204" pitchFamily="18" charset="0"/>
              </a:rPr>
              <a:t>Nasze emocje…</a:t>
            </a:r>
            <a:endParaRPr lang="pl-PL" sz="7200" dirty="0">
              <a:latin typeface="Bookman Old Style" panose="020506040505050202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4400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 i jak </a:t>
            </a:r>
            <a:r>
              <a:rPr lang="pl-PL" sz="4400" dirty="0">
                <a:solidFill>
                  <a:srgbClr val="00B0F0"/>
                </a:solidFill>
                <a:latin typeface="Bookman Old Style" panose="02050604050505020204" pitchFamily="18" charset="0"/>
              </a:rPr>
              <a:t>sobie z nimi </a:t>
            </a:r>
            <a:r>
              <a:rPr lang="pl-PL" sz="4400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radzić?</a:t>
            </a:r>
          </a:p>
          <a:p>
            <a:pPr algn="r"/>
            <a:endParaRPr lang="pl-PL" sz="1200" dirty="0" smtClean="0">
              <a:solidFill>
                <a:srgbClr val="00B0F0"/>
              </a:solidFill>
              <a:latin typeface="Bookman Old Style" panose="02050604050505020204" pitchFamily="18" charset="0"/>
            </a:endParaRPr>
          </a:p>
          <a:p>
            <a:pPr algn="r"/>
            <a:endParaRPr lang="pl-PL" sz="1200" dirty="0">
              <a:solidFill>
                <a:srgbClr val="00B0F0"/>
              </a:solidFill>
              <a:latin typeface="Bookman Old Style" panose="02050604050505020204" pitchFamily="18" charset="0"/>
            </a:endParaRPr>
          </a:p>
          <a:p>
            <a:pPr algn="r"/>
            <a:endParaRPr lang="pl-PL" sz="4400" dirty="0" smtClean="0">
              <a:solidFill>
                <a:srgbClr val="00B0F0"/>
              </a:solidFill>
              <a:latin typeface="Bookman Old Style" panose="02050604050505020204" pitchFamily="18" charset="0"/>
            </a:endParaRPr>
          </a:p>
          <a:p>
            <a:endParaRPr lang="pl-PL" sz="4400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C:\Users\Franiu\Desktop\Emocj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14127"/>
            <a:ext cx="5439891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Czym są emocje?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Emocje </a:t>
            </a:r>
            <a:r>
              <a:rPr lang="pl-PL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to uczucia, </a:t>
            </a:r>
            <a:r>
              <a:rPr lang="pl-PL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które towarzyszą nam w danej </a:t>
            </a:r>
            <a:r>
              <a:rPr lang="pl-PL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chwili.</a:t>
            </a:r>
          </a:p>
          <a:p>
            <a:pPr marL="0" indent="0" algn="ctr">
              <a:buNone/>
            </a:pPr>
            <a:endParaRPr lang="pl-PL" dirty="0" smtClean="0">
              <a:latin typeface="Bookman Old Style" panose="02050604050505020204" pitchFamily="18" charset="0"/>
            </a:endParaRPr>
          </a:p>
          <a:p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pojawiają </a:t>
            </a:r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się nagle </a:t>
            </a:r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są z czymś powiązane – tym czymś może być </a:t>
            </a:r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np. jakieś wydarzenie.</a:t>
            </a:r>
          </a:p>
          <a:p>
            <a:endParaRPr lang="pl-PL" sz="22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emocje </a:t>
            </a:r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wywołują w nas również otaczający nas </a:t>
            </a:r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ludzie.</a:t>
            </a:r>
          </a:p>
          <a:p>
            <a:endParaRPr lang="pl-PL" sz="22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e</a:t>
            </a:r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mocje </a:t>
            </a:r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są odpowiedziami na to, co spotykamy na swojej drodze</a:t>
            </a:r>
            <a:r>
              <a:rPr lang="pl-PL" sz="2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 </a:t>
            </a:r>
          </a:p>
          <a:p>
            <a:pPr marL="0" indent="0">
              <a:buNone/>
            </a:pPr>
            <a:endParaRPr lang="pl-PL" sz="24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Jak wydobywa się emocje.</a:t>
            </a:r>
          </a:p>
          <a:p>
            <a:pPr marL="0" indent="0">
              <a:buNone/>
            </a:pPr>
            <a:r>
              <a:rPr lang="pl-PL" sz="2000" b="1" dirty="0" smtClean="0">
                <a:hlinkClick r:id="rId2"/>
              </a:rPr>
              <a:t>https</a:t>
            </a:r>
            <a:r>
              <a:rPr lang="pl-PL" sz="2000" b="1" dirty="0">
                <a:hlinkClick r:id="rId2"/>
              </a:rPr>
              <a:t>://www.youtube.com/watch?v=P4PTBvdqGpk&amp;feature=youtu.be</a:t>
            </a:r>
            <a:endParaRPr lang="pl-PL" sz="1900" b="1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Rodzaje emocji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endParaRPr lang="pl-PL" sz="2200" dirty="0" smtClean="0"/>
          </a:p>
          <a:p>
            <a:pPr marL="0" indent="0" algn="ctr" fontAlgn="base">
              <a:buNone/>
            </a:pPr>
            <a:r>
              <a:rPr lang="pl-PL" sz="2200" u="sng" dirty="0" smtClean="0"/>
              <a:t> </a:t>
            </a:r>
            <a:r>
              <a:rPr lang="pl-PL" sz="2200" b="1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P</a:t>
            </a:r>
            <a:r>
              <a:rPr lang="pl-PL" sz="2200" b="1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odstawowe </a:t>
            </a:r>
            <a:r>
              <a:rPr lang="pl-PL" sz="2200" b="1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emocje </a:t>
            </a:r>
            <a:r>
              <a:rPr lang="pl-PL" sz="2200" dirty="0">
                <a:solidFill>
                  <a:schemeClr val="tx2"/>
                </a:solidFill>
                <a:latin typeface="Bookman Old Style" panose="02050604050505020204" pitchFamily="18" charset="0"/>
              </a:rPr>
              <a:t>to te, które są uniwersalne kulturowo – bez problemu odczytywane w praktycznie każdym zakątku świata. </a:t>
            </a:r>
            <a:endParaRPr lang="pl-PL" sz="22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ctr" fontAlgn="base">
              <a:buNone/>
            </a:pPr>
            <a:endParaRPr lang="pl-PL" sz="22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fontAlgn="base">
              <a:buNone/>
            </a:pP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podstawie tego kryterium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wyróżniamy następujące emocje podstawowe: </a:t>
            </a:r>
            <a:endParaRPr lang="pl-PL" sz="22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fontAlgn="base">
              <a:buNone/>
            </a:pPr>
            <a:endParaRPr lang="pl-PL" sz="2400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fontAlgn="base"/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strach</a:t>
            </a:r>
          </a:p>
          <a:p>
            <a:pPr fontAlgn="base"/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gniew</a:t>
            </a:r>
            <a:endParaRPr lang="pl-PL" sz="2000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fontAlgn="base"/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smutek</a:t>
            </a:r>
          </a:p>
          <a:p>
            <a:pPr fontAlgn="base"/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radość</a:t>
            </a:r>
          </a:p>
          <a:p>
            <a:pPr fontAlgn="base"/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wstręt</a:t>
            </a:r>
          </a:p>
          <a:p>
            <a:pPr fontAlgn="base"/>
            <a:endParaRPr lang="pl-PL" sz="2400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1026" name="Picture 2" descr="C:\Users\Franiu\Desktop\BUZ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49080"/>
            <a:ext cx="3168352" cy="201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3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Czy emocje są potrzebne?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Każde z emocji, zarówno pozytywne, jak i negatywne mają swoje zadanie. </a:t>
            </a:r>
            <a:endParaRPr lang="pl-PL" sz="2400" u="sng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pl-PL" sz="24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pl-PL" sz="20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Emocje </a:t>
            </a:r>
            <a:r>
              <a:rPr lang="pl-PL" sz="20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pozytywne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 odpowiadają za podtrzymywanie danej aktywności, która jest z nimi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związana.</a:t>
            </a:r>
          </a:p>
          <a:p>
            <a:pPr marL="0" indent="0" algn="just">
              <a:buNone/>
            </a:pPr>
            <a:endParaRPr lang="pl-PL" sz="20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pl-PL" sz="20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Emocje </a:t>
            </a:r>
            <a:r>
              <a:rPr lang="pl-PL" sz="20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negatywne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 mają za zadanie przerywanie danej aktywności, która je powoduje ale i mogą stać się motorem do zwiększonego wysiłku poznawczego. Emocje negatywne mają to do siebie, że mogą trwać jeszcze długo po zakończeniu działania określonego bodźca.</a:t>
            </a:r>
          </a:p>
          <a:p>
            <a:endParaRPr lang="pl-PL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45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Czy złość jest zła?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1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Emocje negatywne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i ich doświadczanie jest o wiele trudniejsze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obciążające dla nas niż przeżywanie emocji pozytywnych. </a:t>
            </a:r>
            <a:endParaRPr lang="pl-PL" sz="20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Mogą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one nas przytłoczyć, spowolnić nasze działania lub zupełnie je zahamować. </a:t>
            </a:r>
          </a:p>
          <a:p>
            <a:pPr marL="0" indent="0" algn="ctr">
              <a:buNone/>
            </a:pPr>
            <a:endParaRPr lang="pl-PL" sz="2000" dirty="0" smtClean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Jednak doświadczając negatywnych emocji uczymy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się tego, co jest złe, niebezpieczne, szkodliwe,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zapamiętujemy to</a:t>
            </a:r>
            <a:b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staramy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się tego unikać. Ponadto, negatywne emocje uczą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nas,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że życie nie składa się jedynie z przyjemności, doświadczamy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nim również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momentów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trudnych.</a:t>
            </a:r>
            <a:endParaRPr lang="pl-PL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Czy złość jest zła?  </a:t>
            </a:r>
          </a:p>
          <a:p>
            <a:pPr marL="0" indent="0">
              <a:buNone/>
            </a:pPr>
            <a:r>
              <a:rPr lang="pl-PL" sz="1800" b="1" u="sng" dirty="0">
                <a:solidFill>
                  <a:srgbClr val="0070C0"/>
                </a:solidFill>
                <a:latin typeface="Bookman Old Style" panose="02050604050505020204" pitchFamily="18" charset="0"/>
                <a:hlinkClick r:id="rId2"/>
              </a:rPr>
              <a:t>https://youtu.be/beenqSbMZoY</a:t>
            </a:r>
            <a:endParaRPr lang="pl-PL" sz="1800" u="sng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51" name="Picture 3" descr="C:\Users\Franiu\Desktop\zł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25144"/>
            <a:ext cx="252028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98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/>
            </a:r>
            <a:b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</a:br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/>
            </a:r>
            <a:b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</a:br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Czym jest strach i czy jest nam potrzebny</a:t>
            </a:r>
            <a:r>
              <a:rPr lang="pl-PL" dirty="0">
                <a:solidFill>
                  <a:srgbClr val="00B0F0"/>
                </a:solidFill>
                <a:latin typeface="Bookman Old Style" panose="02050604050505020204" pitchFamily="18" charset="0"/>
              </a:rPr>
              <a:t>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525963"/>
          </a:xfrm>
        </p:spPr>
        <p:txBody>
          <a:bodyPr/>
          <a:lstStyle/>
          <a:p>
            <a:pPr marL="0" indent="0" algn="ctr" fontAlgn="base">
              <a:buNone/>
            </a:pPr>
            <a:endParaRPr lang="pl-PL" dirty="0" smtClean="0"/>
          </a:p>
          <a:p>
            <a:pPr marL="0" indent="0" algn="ctr" fontAlgn="base">
              <a:buNone/>
            </a:pPr>
            <a:r>
              <a:rPr lang="pl-PL" sz="2400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Strach </a:t>
            </a:r>
            <a:r>
              <a:rPr lang="pl-PL" sz="2400" u="sng" dirty="0">
                <a:solidFill>
                  <a:schemeClr val="tx2"/>
                </a:solidFill>
                <a:latin typeface="Bookman Old Style" panose="02050604050505020204" pitchFamily="18" charset="0"/>
              </a:rPr>
              <a:t>jest wrodzoną reakcją </a:t>
            </a:r>
            <a:r>
              <a:rPr lang="pl-PL" sz="2400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człowieka na niebezpieczeństwo.</a:t>
            </a:r>
          </a:p>
          <a:p>
            <a:pPr marL="0" indent="0" algn="ctr" fontAlgn="base">
              <a:buNone/>
            </a:pPr>
            <a:endParaRPr lang="pl-PL" sz="2400" u="sng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ctr" fontAlgn="base">
              <a:buNone/>
            </a:pP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Gdyby ludzie nie odczuwali strachu, nie byliby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stanie uchronić się przed zagrożeniami, co mogłoby prowadzić utraty zdrowia, a nawet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życia.</a:t>
            </a:r>
          </a:p>
          <a:p>
            <a:pPr marL="0" indent="0" algn="ctr" fontAlgn="base">
              <a:buNone/>
            </a:pPr>
            <a:endParaRPr lang="pl-PL" sz="20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fontAlgn="base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Czy strach może być sojusznikiem.</a:t>
            </a:r>
          </a:p>
          <a:p>
            <a:pPr marL="0" indent="0">
              <a:buNone/>
            </a:pPr>
            <a:r>
              <a:rPr lang="pl-PL" sz="1800" b="1" u="sng" dirty="0" smtClean="0">
                <a:latin typeface="Bookman Old Style" panose="02050604050505020204" pitchFamily="18" charset="0"/>
                <a:hlinkClick r:id="rId2"/>
              </a:rPr>
              <a:t>https</a:t>
            </a:r>
            <a:r>
              <a:rPr lang="pl-PL" sz="1800" b="1" u="sng" dirty="0">
                <a:latin typeface="Bookman Old Style" panose="02050604050505020204" pitchFamily="18" charset="0"/>
                <a:hlinkClick r:id="rId2"/>
              </a:rPr>
              <a:t>://</a:t>
            </a:r>
            <a:r>
              <a:rPr lang="pl-PL" sz="1800" b="1" u="sng" dirty="0" smtClean="0">
                <a:latin typeface="Bookman Old Style" panose="02050604050505020204" pitchFamily="18" charset="0"/>
                <a:hlinkClick r:id="rId2"/>
              </a:rPr>
              <a:t>youtu.be/NC2nfCvzGk</a:t>
            </a:r>
            <a:endParaRPr lang="pl-PL" sz="1800" dirty="0">
              <a:latin typeface="Bookman Old Style" panose="02050604050505020204" pitchFamily="18" charset="0"/>
            </a:endParaRPr>
          </a:p>
        </p:txBody>
      </p:sp>
      <p:pic>
        <p:nvPicPr>
          <p:cNvPr id="5" name="Picture 2" descr="C:\Users\Franiu\Desktop\stra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84053"/>
            <a:ext cx="1960777" cy="115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Co to jest stres?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Stres</a:t>
            </a:r>
            <a:r>
              <a:rPr lang="pl-PL" sz="2400" dirty="0">
                <a:solidFill>
                  <a:schemeClr val="tx2"/>
                </a:solidFill>
                <a:latin typeface="Bookman Old Style" panose="02050604050505020204" pitchFamily="18" charset="0"/>
              </a:rPr>
              <a:t> to reakcja organizmu na różnego rodzaju doświadczenia </a:t>
            </a:r>
            <a:r>
              <a:rPr lang="pl-PL" sz="2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sz="2400" dirty="0">
                <a:solidFill>
                  <a:schemeClr val="tx2"/>
                </a:solidFill>
                <a:latin typeface="Bookman Old Style" panose="02050604050505020204" pitchFamily="18" charset="0"/>
              </a:rPr>
              <a:t>zdarzenia, najczęściej o charakterze nieprzyjemnym. </a:t>
            </a:r>
            <a:endParaRPr lang="pl-PL" sz="20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sz="2000" u="sng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l-PL" sz="2000" u="sng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Stres może oddziaływać na nas na dwa sposoby:</a:t>
            </a:r>
          </a:p>
          <a:p>
            <a:pPr marL="0" indent="0" algn="ctr">
              <a:buNone/>
            </a:pPr>
            <a:endParaRPr lang="pl-PL" sz="2000" u="sng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może działać deprymująco- przedłużający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się bądź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wyjątkowo silny stres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o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charakterze negatywnym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ma fatalne skutki dla zdrowia człowieka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funkcjonowania jego organizmu. </a:t>
            </a:r>
            <a:endParaRPr lang="pl-PL" sz="20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może mieć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charakter pozytywny i mobilizujący – jak na przykład wówczas, gdy czeka nas wykonanie jakiegoś trudnego 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działania</a:t>
            </a:r>
            <a:b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</a:t>
            </a:r>
            <a:r>
              <a:rPr lang="pl-PL" sz="2000" dirty="0">
                <a:solidFill>
                  <a:schemeClr val="tx2"/>
                </a:solidFill>
                <a:latin typeface="Bookman Old Style" panose="02050604050505020204" pitchFamily="18" charset="0"/>
              </a:rPr>
              <a:t>i musimy się do niego przygotować</a:t>
            </a:r>
            <a:r>
              <a:rPr lang="pl-PL" sz="20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buNone/>
            </a:pP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Jak okiełznać stres.</a:t>
            </a:r>
          </a:p>
          <a:p>
            <a:pPr marL="0" indent="0" algn="just">
              <a:buNone/>
            </a:pPr>
            <a:r>
              <a:rPr lang="pl-PL" sz="1900" b="1" u="sng" dirty="0">
                <a:latin typeface="Bookman Old Style" panose="02050604050505020204" pitchFamily="18" charset="0"/>
                <a:hlinkClick r:id="rId2"/>
              </a:rPr>
              <a:t>https://youtu.be/N9Ea3YYAGBA</a:t>
            </a:r>
            <a:endParaRPr lang="pl-PL" sz="1900" dirty="0">
              <a:latin typeface="Bookman Old Style" panose="02050604050505020204" pitchFamily="18" charset="0"/>
            </a:endParaRPr>
          </a:p>
        </p:txBody>
      </p:sp>
      <p:pic>
        <p:nvPicPr>
          <p:cNvPr id="4098" name="Picture 2" descr="C:\Users\Franiu\Desktop\st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229200"/>
            <a:ext cx="17281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5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Jak radzić sobie z negatywnymi emocjami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2400" u="sng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400" u="sng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Czy </a:t>
            </a:r>
            <a:r>
              <a:rPr lang="pl-PL" sz="2400" u="sng" dirty="0">
                <a:solidFill>
                  <a:schemeClr val="accent1"/>
                </a:solidFill>
                <a:latin typeface="Bookman Old Style" panose="02050604050505020204" pitchFamily="18" charset="0"/>
              </a:rPr>
              <a:t>istnieje idealny sposób na radzenie sobie </a:t>
            </a:r>
            <a:r>
              <a:rPr lang="pl-PL" sz="2400" u="sng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/>
            </a:r>
            <a:br>
              <a:rPr lang="pl-PL" sz="2400" u="sng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</a:br>
            <a:r>
              <a:rPr lang="pl-PL" sz="2400" u="sng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z </a:t>
            </a:r>
            <a:r>
              <a:rPr lang="pl-PL" sz="2400" u="sng" dirty="0">
                <a:solidFill>
                  <a:schemeClr val="accent1"/>
                </a:solidFill>
                <a:latin typeface="Bookman Old Style" panose="02050604050505020204" pitchFamily="18" charset="0"/>
              </a:rPr>
              <a:t>negatywnymi emocjami w trudnych sytuacjach? </a:t>
            </a:r>
            <a:endParaRPr lang="pl-PL" sz="2400" u="sng" dirty="0" smtClean="0">
              <a:solidFill>
                <a:schemeClr val="accent1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pl-PL" sz="2400" u="sng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Oczywiście </a:t>
            </a:r>
            <a:r>
              <a:rPr lang="pl-PL" dirty="0">
                <a:solidFill>
                  <a:schemeClr val="tx2"/>
                </a:solidFill>
                <a:latin typeface="Bookman Old Style" panose="02050604050505020204" pitchFamily="18" charset="0"/>
              </a:rPr>
              <a:t>nie ma takiej złotej metody, gdyż każdy reaguje na emocje negatywne </a:t>
            </a:r>
            <a: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</a:t>
            </a:r>
            <a:r>
              <a:rPr lang="pl-PL" dirty="0">
                <a:solidFill>
                  <a:schemeClr val="tx2"/>
                </a:solidFill>
                <a:latin typeface="Bookman Old Style" panose="02050604050505020204" pitchFamily="18" charset="0"/>
              </a:rPr>
              <a:t>określony </a:t>
            </a:r>
            <a: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sposób</a:t>
            </a:r>
            <a:r>
              <a:rPr lang="pl-PL" dirty="0">
                <a:solidFill>
                  <a:schemeClr val="tx2"/>
                </a:solidFill>
                <a:latin typeface="Bookman Old Style" panose="02050604050505020204" pitchFamily="18" charset="0"/>
              </a:rPr>
              <a:t> </a:t>
            </a:r>
            <a:r>
              <a:rPr lang="pl-PL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dirty="0">
                <a:solidFill>
                  <a:schemeClr val="tx2"/>
                </a:solidFill>
                <a:latin typeface="Bookman Old Style" panose="02050604050505020204" pitchFamily="18" charset="0"/>
              </a:rPr>
              <a:t>wymaga określnej metody radzenia sobie z nimi. </a:t>
            </a:r>
          </a:p>
          <a:p>
            <a:endParaRPr lang="pl-PL" dirty="0">
              <a:solidFill>
                <a:schemeClr val="tx2"/>
              </a:solidFill>
            </a:endParaRPr>
          </a:p>
        </p:txBody>
      </p:sp>
      <p:pic>
        <p:nvPicPr>
          <p:cNvPr id="5122" name="Picture 2" descr="C:\Users\Franiu\Desktop\kulez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01317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9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Sprawdzone sposoby na negatywne emocje!</a:t>
            </a:r>
            <a:endParaRPr lang="pl-PL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pl-PL" sz="24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Zilustrowanie i nazwanie </a:t>
            </a:r>
            <a:r>
              <a:rPr lang="pl-PL" sz="24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negatywnych emocji</a:t>
            </a:r>
            <a:r>
              <a:rPr lang="pl-PL" sz="2400" dirty="0">
                <a:solidFill>
                  <a:schemeClr val="tx2"/>
                </a:solidFill>
                <a:latin typeface="Bookman Old Style" panose="02050604050505020204" pitchFamily="18" charset="0"/>
              </a:rPr>
              <a:t>. </a:t>
            </a:r>
            <a:endParaRPr lang="pl-PL" sz="24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2600" dirty="0" smtClean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Emocje można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narysować: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pozwala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to na odstresowanie się oraz daje możliwość upustu emocjom poprzez rysowanie na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kartce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papieru lub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malowanie.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Co później zrobić z taką pracą? Można ją zniszczyć na wiele sposobów: podrzeć, spalić, wyrzucić.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Tak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symbolicznie uwalniamy się od negatywnych emocji. </a:t>
            </a: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Podobnie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kwestia ma się z nadmuchiwaniem balona, do którego (wcześniej) wrzucamy karteczki z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napisanymi nazwami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trudnych emocji, które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danej chwili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odczuwamy. Pęknięcie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balona to symboliczny moment uwolnienia się od negatywnych emocji. Te proste sposoby są zadziwiająco skuteczne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lvl="0" indent="0" algn="just">
              <a:buNone/>
            </a:pPr>
            <a:endParaRPr lang="pl-PL" sz="1800" dirty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800" dirty="0" smtClean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800" dirty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800" dirty="0" smtClean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800" dirty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800" dirty="0">
              <a:latin typeface="Bookman Old Style" panose="02050604050505020204" pitchFamily="18" charset="0"/>
            </a:endParaRP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21459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l-PL" sz="2400" b="1" dirty="0" smtClean="0">
                <a:latin typeface="Bookman Old Style" panose="02050604050505020204" pitchFamily="18" charset="0"/>
              </a:rPr>
              <a:t>Zajęcie myśli czymś innym.</a:t>
            </a:r>
            <a:endParaRPr lang="pl-PL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Aby odwrócić myśli od danej sytuacji i związanej z nimi negatywnych emocji, warto zająć myśli czymś innym </a:t>
            </a: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i </a:t>
            </a: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skoncentrować się na innej czynności, która jest </a:t>
            </a: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przyjemniejsza. </a:t>
            </a: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Może to być czytanie książki, przeglądanie stron w sieci, kolorowanki (działają bardzo odstresowująco!), słuchanie muzyki, oglądanie filmu czy inna czynność, która nas relaksuje. </a:t>
            </a:r>
            <a:endParaRPr lang="pl-PL" sz="19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19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ctr">
              <a:buNone/>
            </a:pP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Dzięki </a:t>
            </a: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temu odsuniemy myśli od problemu, </a:t>
            </a:r>
            <a:endParaRPr lang="pl-PL" sz="19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ctr">
              <a:buNone/>
            </a:pPr>
            <a:r>
              <a:rPr lang="pl-PL" sz="19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nabierzemy </a:t>
            </a: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do niego dystansu.</a:t>
            </a:r>
          </a:p>
          <a:p>
            <a:pPr marL="0" indent="0" algn="just">
              <a:buNone/>
            </a:pPr>
            <a:r>
              <a:rPr lang="pl-PL" sz="1900" dirty="0">
                <a:solidFill>
                  <a:schemeClr val="tx2"/>
                </a:solidFill>
                <a:latin typeface="Bookman Old Style" panose="02050604050505020204" pitchFamily="18" charset="0"/>
              </a:rPr>
              <a:t> </a:t>
            </a:r>
          </a:p>
          <a:p>
            <a:pPr marL="0" indent="0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Czy muzyka pomaga uporać się ze złością?</a:t>
            </a:r>
          </a:p>
          <a:p>
            <a:pPr marL="0" indent="0">
              <a:buNone/>
            </a:pPr>
            <a:r>
              <a:rPr lang="pl-PL" sz="1800" b="1" u="sng" dirty="0">
                <a:latin typeface="Bookman Old Style" panose="02050604050505020204" pitchFamily="18" charset="0"/>
                <a:hlinkClick r:id="rId3"/>
              </a:rPr>
              <a:t>https://</a:t>
            </a:r>
            <a:r>
              <a:rPr lang="pl-PL" sz="1800" b="1" u="sng" dirty="0" smtClean="0">
                <a:latin typeface="Bookman Old Style" panose="02050604050505020204" pitchFamily="18" charset="0"/>
                <a:hlinkClick r:id="rId3"/>
              </a:rPr>
              <a:t>youtu.be/Y5g7NEdF2HM</a:t>
            </a:r>
            <a:r>
              <a:rPr lang="pl-PL" sz="1800" b="1" u="sng" dirty="0" smtClean="0">
                <a:latin typeface="Bookman Old Style" panose="02050604050505020204" pitchFamily="18" charset="0"/>
              </a:rPr>
              <a:t> </a:t>
            </a:r>
            <a:endParaRPr lang="pl-PL" sz="1800" dirty="0">
              <a:latin typeface="Bookman Old Style" panose="02050604050505020204" pitchFamily="18" charset="0"/>
            </a:endParaRPr>
          </a:p>
        </p:txBody>
      </p:sp>
      <p:pic>
        <p:nvPicPr>
          <p:cNvPr id="7171" name="Picture 3" descr="C:\Users\Franiu\Desktop\muzycz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8112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80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b="1" dirty="0" smtClean="0">
                <a:latin typeface="Bookman Old Style" panose="02050604050505020204" pitchFamily="18" charset="0"/>
              </a:rPr>
              <a:t>Wybranie się na spacer.</a:t>
            </a:r>
            <a:br>
              <a:rPr lang="pl-PL" sz="2400" b="1" dirty="0" smtClean="0">
                <a:latin typeface="Bookman Old Style" panose="02050604050505020204" pitchFamily="18" charset="0"/>
              </a:rPr>
            </a:br>
            <a:endParaRPr lang="pl-PL" sz="2400" dirty="0"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785395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Opuszczenie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miejsca, w którym jesteśmy i wyjście na krótki nawet spacer do lubianego przez nas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miejsca, to świetny pomysł na poprawę humoru.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Można zabrać ze sobą psa lub wybrać się na rower. Spacer może pomóc nam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oczyszczeniu umysłu, przemyślenia danej sytuacji oraz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znalezienie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najlepszego wyjścia</a:t>
            </a:r>
            <a:r>
              <a:rPr lang="pl-PL" sz="1800" dirty="0" smtClean="0">
                <a:solidFill>
                  <a:schemeClr val="tx2"/>
                </a:solidFill>
              </a:rPr>
              <a:t>.</a:t>
            </a:r>
          </a:p>
          <a:p>
            <a:pPr marL="0" lvl="0" indent="0" algn="just">
              <a:buNone/>
            </a:pPr>
            <a:endParaRPr lang="pl-PL" sz="1800" dirty="0">
              <a:solidFill>
                <a:schemeClr val="tx2"/>
              </a:solidFill>
            </a:endParaRPr>
          </a:p>
          <a:p>
            <a:pPr lvl="0"/>
            <a:r>
              <a:rPr lang="pl-PL" sz="24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Relaksowanie się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. </a:t>
            </a: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>
              <a:buNone/>
            </a:pP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Relaks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poprawia efektywność walki z negatywnymi emocjami: mamy więcej siły zarówno fizycznej, jak i psychicznej. Wybierzmy taki rodzaj relaksu, jaki najbardziej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nam odpowiada. </a:t>
            </a:r>
          </a:p>
          <a:p>
            <a:pPr marL="0" lvl="0" indent="0" algn="just">
              <a:buNone/>
            </a:pP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lvl="0" algn="just"/>
            <a:r>
              <a:rPr lang="pl-PL" sz="24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Zajęcie się swoim hobby.</a:t>
            </a:r>
          </a:p>
          <a:p>
            <a:pPr lvl="0" algn="just"/>
            <a:endParaRPr lang="pl-PL" sz="2400" b="1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700" dirty="0">
                <a:solidFill>
                  <a:schemeClr val="tx2"/>
                </a:solidFill>
                <a:latin typeface="Bookman Old Style" panose="02050604050505020204" pitchFamily="18" charset="0"/>
              </a:rPr>
              <a:t>Każdy ma swoje hobby, pasję, zainteresowania, które go odprężają, przynoszą relaks i umożliwiają uspokojenie się. Są więc idealnym środkiem w walce </a:t>
            </a:r>
            <a:r>
              <a:rPr lang="pl-PL" sz="17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17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17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 </a:t>
            </a:r>
            <a:r>
              <a:rPr lang="pl-PL" sz="1700" dirty="0">
                <a:solidFill>
                  <a:schemeClr val="tx2"/>
                </a:solidFill>
                <a:latin typeface="Bookman Old Style" panose="02050604050505020204" pitchFamily="18" charset="0"/>
              </a:rPr>
              <a:t>negatywnymi emocjami. Pozwalają bowiem na oderwanie myśli od tego, co trudne. Ponadto, wykonywanie czynności, w której jesteśmy dobrzy podnosi naszą samoocenę oraz poprawia samopoczucie. </a:t>
            </a:r>
            <a:endParaRPr lang="pl-PL" sz="1700" b="1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194" name="Picture 2" descr="C:\Users\Franiu\Desktop\kciu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425" y="5805263"/>
            <a:ext cx="1008113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5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l-PL" sz="2400" b="1" dirty="0" smtClean="0">
                <a:latin typeface="Bookman Old Style" panose="02050604050505020204" pitchFamily="18" charset="0"/>
              </a:rPr>
              <a:t>Rozmowa z bliskimi.</a:t>
            </a:r>
            <a:endParaRPr lang="pl-PL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lvl="0"/>
            <a:endParaRPr lang="pl-PL" sz="7200" dirty="0" smtClean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endParaRPr lang="pl-PL" sz="7200" dirty="0" smtClean="0"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Wielu </a:t>
            </a: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z nas ma zaufaną osobę: mamę, siostrę, </a:t>
            </a: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przyjaciela, z </a:t>
            </a: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którą może porozmawiać o </a:t>
            </a: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wszystkim. Warto </a:t>
            </a: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z kimś takim porozmawiać </a:t>
            </a: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/>
            </a:r>
            <a:b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w </a:t>
            </a: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przypadku nagromadzenia w naszym życiu negatywnych emocji. Być może taka rozmowa okaże się dla nas oczyszczająca, a świadomość, że jest przy nasz ktoś, kto nas rozumie, będzie dodatkowym wsparciem.</a:t>
            </a:r>
          </a:p>
          <a:p>
            <a:pPr marL="0" indent="0">
              <a:buNone/>
            </a:pP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 </a:t>
            </a:r>
          </a:p>
          <a:p>
            <a:r>
              <a:rPr lang="pl-PL" sz="9600" dirty="0">
                <a:solidFill>
                  <a:schemeClr val="tx2"/>
                </a:solidFill>
                <a:latin typeface="Bookman Old Style" panose="02050604050505020204" pitchFamily="18" charset="0"/>
              </a:rPr>
              <a:t> </a:t>
            </a:r>
            <a:r>
              <a:rPr lang="pl-PL" sz="9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Kontakt </a:t>
            </a:r>
            <a:r>
              <a:rPr lang="pl-PL" sz="96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ze zwierzętami</a:t>
            </a:r>
            <a:r>
              <a:rPr lang="pl-PL" sz="9600" dirty="0">
                <a:solidFill>
                  <a:schemeClr val="tx2"/>
                </a:solidFill>
                <a:latin typeface="Bookman Old Style" panose="02050604050505020204" pitchFamily="18" charset="0"/>
              </a:rPr>
              <a:t>. </a:t>
            </a:r>
            <a:endParaRPr lang="pl-PL" sz="96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sz="96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Negatywnych </a:t>
            </a:r>
            <a:r>
              <a:rPr lang="pl-PL" sz="7200" dirty="0">
                <a:solidFill>
                  <a:schemeClr val="tx2"/>
                </a:solidFill>
                <a:latin typeface="Bookman Old Style" panose="02050604050505020204" pitchFamily="18" charset="0"/>
              </a:rPr>
              <a:t>emocji pozbyć się możemy także poprzez kontakt ze zwierzętami, np. psami czy kotami. Przebywanie z naszymi czworonogami pozwala nam na pozbywanie się trudnych emocji, głaskanie zwierzęcia uspokaja, tłumi złość, łagodzi </a:t>
            </a: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strach. </a:t>
            </a:r>
          </a:p>
          <a:p>
            <a:pPr marL="0" indent="0" algn="just">
              <a:buNone/>
            </a:pPr>
            <a:endParaRPr lang="pl-PL" sz="7200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pl-PL" sz="72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Czy zwierzęta mają emocje?</a:t>
            </a:r>
          </a:p>
          <a:p>
            <a:pPr marL="0" indent="0" algn="just">
              <a:buNone/>
            </a:pPr>
            <a:r>
              <a:rPr lang="pl-PL" sz="7200" b="1" u="sng" dirty="0">
                <a:latin typeface="Bookman Old Style" panose="02050604050505020204" pitchFamily="18" charset="0"/>
                <a:hlinkClick r:id="rId2"/>
              </a:rPr>
              <a:t>https://youtu.be/Mk-5yE_uymQ</a:t>
            </a:r>
            <a:r>
              <a:rPr lang="pl-PL" sz="7200" b="1" dirty="0">
                <a:latin typeface="Bookman Old Style" panose="02050604050505020204" pitchFamily="18" charset="0"/>
              </a:rPr>
              <a:t> </a:t>
            </a:r>
            <a:endParaRPr lang="pl-PL" sz="7200" dirty="0" smtClean="0">
              <a:latin typeface="Bookman Old Style" panose="02050604050505020204" pitchFamily="18" charset="0"/>
            </a:endParaRPr>
          </a:p>
        </p:txBody>
      </p:sp>
      <p:pic>
        <p:nvPicPr>
          <p:cNvPr id="9218" name="Picture 2" descr="C:\Users\Franiu\Desktop\emotki dw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2160240" cy="134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25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pl-PL" sz="2400" b="1" dirty="0" smtClean="0">
                <a:latin typeface="Bookman Old Style" panose="02050604050505020204" pitchFamily="18" charset="0"/>
              </a:rPr>
              <a:t>Śmiech to zdrowie !!!</a:t>
            </a:r>
            <a:endParaRPr lang="pl-PL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Najprostszym i najbardziej skutecznym sposobem na negatywne emocje jest… śmiech. </a:t>
            </a: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Śmianie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się jest czynnością zwyczajną ale jakże pożyteczną. W </a:t>
            </a: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czasie śmiechu wydziela się serotonina-hormon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szczęścia ale i rozluźniają się mięśnie, tak napięte w momencie doświadczania negatywnych emocji. </a:t>
            </a:r>
            <a:endParaRPr lang="pl-PL" sz="18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lv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Nawet </a:t>
            </a:r>
            <a:r>
              <a:rPr lang="pl-PL" sz="1800" dirty="0">
                <a:solidFill>
                  <a:schemeClr val="tx2"/>
                </a:solidFill>
                <a:latin typeface="Bookman Old Style" panose="02050604050505020204" pitchFamily="18" charset="0"/>
              </a:rPr>
              <a:t>więc, jeśli mielibyśmy śmiać się przez łzy: śmiejmy się i walczmy z negatywnymi emocjami!</a:t>
            </a:r>
          </a:p>
          <a:p>
            <a:pPr marL="0" indent="0" algn="just">
              <a:buNone/>
            </a:pPr>
            <a:endParaRPr lang="pl-PL" sz="1800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pl-PL" sz="18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Zobacz: Jak trenować pozytywne myślenie?</a:t>
            </a:r>
            <a:r>
              <a:rPr lang="pl-PL" sz="1800" b="1" u="sng" dirty="0">
                <a:solidFill>
                  <a:schemeClr val="tx2"/>
                </a:solidFill>
                <a:hlinkClick r:id="rId2"/>
              </a:rPr>
              <a:t> </a:t>
            </a:r>
            <a:endParaRPr lang="pl-PL" sz="1800" b="1" u="sng" dirty="0" smtClean="0">
              <a:solidFill>
                <a:schemeClr val="tx2"/>
              </a:solidFill>
              <a:hlinkClick r:id="rId2"/>
            </a:endParaRPr>
          </a:p>
          <a:p>
            <a:pPr marL="0" indent="0" algn="just">
              <a:buNone/>
            </a:pPr>
            <a:r>
              <a:rPr lang="pl-PL" sz="1800" b="1" dirty="0" smtClean="0">
                <a:latin typeface="Bookman Old Style" panose="02050604050505020204" pitchFamily="18" charset="0"/>
                <a:hlinkClick r:id="rId2"/>
              </a:rPr>
              <a:t>https</a:t>
            </a:r>
            <a:r>
              <a:rPr lang="pl-PL" sz="1800" b="1" dirty="0">
                <a:latin typeface="Bookman Old Style" panose="02050604050505020204" pitchFamily="18" charset="0"/>
                <a:hlinkClick r:id="rId2"/>
              </a:rPr>
              <a:t>://</a:t>
            </a:r>
            <a:r>
              <a:rPr lang="pl-PL" sz="1800" b="1" dirty="0" smtClean="0">
                <a:latin typeface="Bookman Old Style" panose="02050604050505020204" pitchFamily="18" charset="0"/>
                <a:hlinkClick r:id="rId2"/>
              </a:rPr>
              <a:t>youtu.be/DLtvnRvzTs0</a:t>
            </a:r>
            <a:endParaRPr lang="pl-PL" sz="1800" b="1" dirty="0" smtClean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pl-PL" sz="1800" b="1" u="sng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pl-PL" sz="1800" dirty="0" smtClean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pl-PL" sz="1800" dirty="0">
              <a:latin typeface="Bookman Old Style" panose="02050604050505020204" pitchFamily="18" charset="0"/>
            </a:endParaRPr>
          </a:p>
        </p:txBody>
      </p:sp>
      <p:pic>
        <p:nvPicPr>
          <p:cNvPr id="10242" name="Picture 2" descr="C:\Users\Franiu\Desktop\usmie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4869160"/>
            <a:ext cx="2459192" cy="171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Franiu\Desktop\recz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25144"/>
            <a:ext cx="2798440" cy="180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67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Dziękuję </a:t>
            </a:r>
            <a:r>
              <a:rPr lang="pl-PL" dirty="0" smtClean="0"/>
              <a:t>za uwagę!!!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64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rownictwo">
  <a:themeElements>
    <a:clrScheme name="Kierownictw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Kierownictw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rownictw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217</TotalTime>
  <Words>579</Words>
  <Application>Microsoft Office PowerPoint</Application>
  <PresentationFormat>Pokaz na ekranie (4:3)</PresentationFormat>
  <Paragraphs>112</Paragraphs>
  <Slides>14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Kierownictwo</vt:lpstr>
      <vt:lpstr>Nasze emocje…</vt:lpstr>
      <vt:lpstr>Czym są emocje?</vt:lpstr>
      <vt:lpstr>Rodzaje emocji</vt:lpstr>
      <vt:lpstr>Czy emocje są potrzebne?</vt:lpstr>
      <vt:lpstr>Czy złość jest zła?</vt:lpstr>
      <vt:lpstr>  Czym jest strach i czy jest nam potrzebny?</vt:lpstr>
      <vt:lpstr>Co to jest stres?</vt:lpstr>
      <vt:lpstr>Jak radzić sobie z negatywnymi emocjami</vt:lpstr>
      <vt:lpstr>Sprawdzone sposoby na negatywne emocje!</vt:lpstr>
      <vt:lpstr>Zajęcie myśli czymś innym.</vt:lpstr>
      <vt:lpstr>Wybranie się na spacer. </vt:lpstr>
      <vt:lpstr>Rozmowa z bliskimi.</vt:lpstr>
      <vt:lpstr>Śmiech to zdrowie !!!</vt:lpstr>
      <vt:lpstr>    Dziękuję za uwagę!!!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Nasze emocje</dc:title>
  <dc:creator>Franiu</dc:creator>
  <cp:lastModifiedBy>Użytkownik systemu Windows</cp:lastModifiedBy>
  <cp:revision>43</cp:revision>
  <dcterms:created xsi:type="dcterms:W3CDTF">2020-05-04T12:17:23Z</dcterms:created>
  <dcterms:modified xsi:type="dcterms:W3CDTF">2020-05-13T13:54:37Z</dcterms:modified>
</cp:coreProperties>
</file>